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3" r:id="rId2"/>
    <p:sldId id="260" r:id="rId3"/>
    <p:sldId id="270" r:id="rId4"/>
    <p:sldId id="258" r:id="rId5"/>
    <p:sldId id="259" r:id="rId6"/>
    <p:sldId id="261" r:id="rId7"/>
    <p:sldId id="262" r:id="rId8"/>
    <p:sldId id="272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7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DCDC"/>
    <a:srgbClr val="F0F0F0"/>
    <a:srgbClr val="E6E6E6"/>
    <a:srgbClr val="C8C8C8"/>
    <a:srgbClr val="FFFFFF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>
        <p:scale>
          <a:sx n="100" d="100"/>
          <a:sy n="100" d="100"/>
        </p:scale>
        <p:origin x="1062" y="198"/>
      </p:cViewPr>
      <p:guideLst>
        <p:guide orient="horz" pos="2167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pPr/>
              <a:t>2020/3/5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ea typeface="微软雅黑" panose="020B0503020204020204" charset="-122"/>
              </a:rPr>
              <a:pPr/>
              <a:t>‹#›</a:t>
            </a:fld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2284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849F42C-2DAE-424C-A4B8-3140182C3E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999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9AD698A-D66C-4FA1-BBD8-F72AE9E6E75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微软雅黑" panose="020B0503020204020204" charset="-122"/>
              </a:rPr>
              <a:pPr marL="0" marR="0" lvl="0" indent="0" algn="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2020/3/5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65.xml"/><Relationship Id="rId7" Type="http://schemas.openxmlformats.org/officeDocument/2006/relationships/image" Target="../media/image2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6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tags" Target="../tags/tag69.xml"/><Relationship Id="rId7" Type="http://schemas.openxmlformats.org/officeDocument/2006/relationships/image" Target="../media/image5.gif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72.xml"/><Relationship Id="rId7" Type="http://schemas.openxmlformats.org/officeDocument/2006/relationships/image" Target="../media/image9.gif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8.gif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73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5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77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%[F$5GVWCG)XE7XOA@9A3C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2065"/>
            <a:ext cx="12192635" cy="68700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8241" y="0"/>
            <a:ext cx="11726287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60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大学生防疫期间体育锻炼指导方案</a:t>
            </a:r>
            <a:endParaRPr lang="zh-CN" altLang="en-US" sz="6000" b="1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24059" y="5242172"/>
            <a:ext cx="5743880" cy="1200329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charset="-122"/>
                <a:ea typeface="楷体" panose="02010609060101010101" charset="-122"/>
              </a:rPr>
              <a:t>安徽电子信息</a:t>
            </a:r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楷体" panose="02010609060101010101" charset="-122"/>
                <a:ea typeface="楷体" panose="02010609060101010101" charset="-122"/>
              </a:rPr>
              <a:t>职业技术学院</a:t>
            </a:r>
            <a:endParaRPr lang="en-US" altLang="zh-CN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楷体" panose="02010609060101010101" charset="-122"/>
              <a:ea typeface="楷体" panose="02010609060101010101" charset="-122"/>
            </a:endParaRPr>
          </a:p>
          <a:p>
            <a:pPr algn="ctr"/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  <a:latin typeface="楷体" panose="02010609060101010101" charset="-122"/>
                <a:ea typeface="楷体" panose="02010609060101010101" charset="-122"/>
              </a:rPr>
              <a:t>体育</a:t>
            </a:r>
            <a:r>
              <a:rPr lang="zh-CN" altLang="en-US" sz="36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楷体" panose="02010609060101010101" charset="-122"/>
                <a:ea typeface="楷体" panose="02010609060101010101" charset="-122"/>
              </a:rPr>
              <a:t>俱乐部管理中心</a:t>
            </a:r>
            <a:endParaRPr lang="zh-CN" altLang="en-US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F7B0705-0E82-44CA-927A-386012F2F9F0}"/>
              </a:ext>
            </a:extLst>
          </p:cNvPr>
          <p:cNvSpPr/>
          <p:nvPr/>
        </p:nvSpPr>
        <p:spPr>
          <a:xfrm>
            <a:off x="5771231" y="3244334"/>
            <a:ext cx="6495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kern="0" dirty="0">
                <a:solidFill>
                  <a:srgbClr val="000000"/>
                </a:solidFill>
                <a:ea typeface="宋体" panose="02010600030101010101" pitchFamily="2" charset="-122"/>
                <a:cs typeface="宋体" panose="02010600030101010101" pitchFamily="2" charset="-122"/>
              </a:rPr>
              <a:t>二、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B7AB49D-B056-4346-BF64-1FC6008D0FC4}"/>
              </a:ext>
            </a:extLst>
          </p:cNvPr>
          <p:cNvSpPr/>
          <p:nvPr/>
        </p:nvSpPr>
        <p:spPr>
          <a:xfrm>
            <a:off x="5824130" y="3275112"/>
            <a:ext cx="54373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1400" b="1" kern="0" dirty="0">
                <a:solidFill>
                  <a:srgbClr val="000000"/>
                </a:solidFill>
                <a:ea typeface="宋体" panose="02010600030101010101" pitchFamily="2" charset="-122"/>
                <a:cs typeface="宋体" panose="02010600030101010101" pitchFamily="2" charset="-122"/>
              </a:rPr>
              <a:t>二、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占位符 11" descr="C:\Users\24279\Desktop\图片2.png图片2"/>
          <p:cNvPicPr>
            <a:picLocks noGrp="1" noChangeAspect="1"/>
          </p:cNvPicPr>
          <p:nvPr>
            <p:ph type="pic" idx="1"/>
            <p:custDataLst>
              <p:tags r:id="rId2"/>
            </p:custDataLst>
          </p:nvPr>
        </p:nvPicPr>
        <p:blipFill rotWithShape="1">
          <a:blip r:embed="rId7"/>
          <a:srcRect/>
          <a:stretch>
            <a:fillRect/>
          </a:stretch>
        </p:blipFill>
        <p:spPr>
          <a:xfrm>
            <a:off x="6062345" y="1859915"/>
            <a:ext cx="5283200" cy="3465830"/>
          </a:xfrm>
        </p:spPr>
      </p:pic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598805" y="1484630"/>
            <a:ext cx="5283200" cy="4921885"/>
          </a:xfrm>
        </p:spPr>
        <p:txBody>
          <a:bodyPr/>
          <a:lstStyle/>
          <a:p>
            <a:r>
              <a:rPr lang="zh-CN" altLang="en-US" sz="2000" dirty="0"/>
              <a:t>本次训练内容可根据性别、个体自身差异等特征自主性选择训练项目，</a:t>
            </a:r>
            <a:r>
              <a:rPr sz="2000" dirty="0"/>
              <a:t>合理安排训练强度</a:t>
            </a:r>
            <a:r>
              <a:rPr lang="zh-CN" altLang="en-US" sz="2000" dirty="0"/>
              <a:t>。</a:t>
            </a:r>
          </a:p>
          <a:p>
            <a:r>
              <a:rPr lang="zh-CN" altLang="en-US" sz="2000" dirty="0"/>
              <a:t>训练内容主要包括有氧运动和力量素质。（上肢力量、腰腹力量和下肢力量），每天练习内容不少于以上四项。</a:t>
            </a:r>
          </a:p>
          <a:p>
            <a:r>
              <a:rPr lang="zh-CN" altLang="en-US" sz="2000" dirty="0"/>
              <a:t>希望大家按照训练计划每天坚持锻炼，增强体质。健康的身体和坚强的体魄是万事之源，更是我们携手国家一起抗击疫情的资本，让我们大家一起加油！！！</a:t>
            </a:r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476462" y="432000"/>
            <a:ext cx="10045657" cy="648000"/>
          </a:xfrm>
        </p:spPr>
        <p:txBody>
          <a:bodyPr/>
          <a:lstStyle/>
          <a:p>
            <a:r>
              <a:rPr lang="zh-CN" altLang="en-US"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训练计划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C0B85B1-0E52-487A-94E6-E3DE91DB2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272" y="368029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51963" y="432000"/>
            <a:ext cx="9970156" cy="648000"/>
          </a:xfrm>
        </p:spPr>
        <p:txBody>
          <a:bodyPr/>
          <a:lstStyle/>
          <a:p>
            <a:pPr algn="l"/>
            <a:r>
              <a:rPr sz="360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星期一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1296035"/>
            <a:ext cx="10500995" cy="1083945"/>
          </a:xfrm>
        </p:spPr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有氧运动：</a:t>
            </a:r>
            <a:r>
              <a:rPr lang="zh-CN" altLang="en-US" sz="1800" b="0" dirty="0">
                <a:solidFill>
                  <a:schemeClr val="tx1"/>
                </a:solidFill>
                <a:ea typeface="+mj-ea"/>
                <a:cs typeface="+mj-ea"/>
              </a:rPr>
              <a:t>左右</a:t>
            </a:r>
            <a:r>
              <a:rPr lang="zh-CN" altLang="en-US" sz="1800" b="0" dirty="0">
                <a:solidFill>
                  <a:schemeClr val="tx1"/>
                </a:solidFill>
                <a:cs typeface="+mn-ea"/>
              </a:rPr>
              <a:t>开合跳</a:t>
            </a:r>
            <a:r>
              <a:rPr lang="zh-CN" altLang="en-US" sz="1800" b="0" dirty="0">
                <a:solidFill>
                  <a:schemeClr val="tx1"/>
                </a:solidFill>
                <a:latin typeface="+mn-ea"/>
                <a:cs typeface="+mn-ea"/>
              </a:rPr>
              <a:t> </a:t>
            </a:r>
            <a:r>
              <a:rPr lang="en-US" altLang="zh-CN" sz="1800" b="0" dirty="0">
                <a:solidFill>
                  <a:schemeClr val="tx1"/>
                </a:solidFill>
                <a:latin typeface="+mn-ea"/>
                <a:cs typeface="+mn-ea"/>
              </a:rPr>
              <a:t>1min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2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endParaRPr lang="en-US" altLang="zh-CN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  <a:p>
            <a:r>
              <a:rPr dirty="0">
                <a:latin typeface="+mj-ea"/>
                <a:ea typeface="+mj-ea"/>
                <a:cs typeface="+mj-ea"/>
                <a:sym typeface="+mn-ea"/>
              </a:rPr>
              <a:t>力量训练</a:t>
            </a:r>
            <a:r>
              <a:rPr lang="zh-CN" dirty="0"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zh-CN" b="0" dirty="0">
                <a:latin typeface="+mj-ea"/>
                <a:ea typeface="+mj-ea"/>
                <a:cs typeface="+mj-ea"/>
                <a:sym typeface="+mn-ea"/>
              </a:rPr>
              <a:t>（</a:t>
            </a:r>
            <a:r>
              <a:rPr lang="zh-CN" sz="1800" b="0" dirty="0">
                <a:ea typeface="+mj-ea"/>
                <a:cs typeface="+mn-lt"/>
                <a:sym typeface="+mn-ea"/>
              </a:rPr>
              <a:t>女生）</a:t>
            </a:r>
            <a:r>
              <a:rPr sz="1800" b="0" dirty="0">
                <a:cs typeface="+mn-lt"/>
                <a:sym typeface="+mn-ea"/>
              </a:rPr>
              <a:t>跪姿俯卧撑 </a:t>
            </a:r>
            <a:r>
              <a:rPr lang="en-US" altLang="zh-CN" sz="1800" b="0" dirty="0">
                <a:cs typeface="+mn-lt"/>
                <a:sym typeface="+mn-ea"/>
              </a:rPr>
              <a:t>10</a:t>
            </a:r>
            <a:r>
              <a:rPr lang="zh-CN" altLang="en-US" sz="1800" b="0" dirty="0">
                <a:cs typeface="+mn-lt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cs typeface="+mn-lt"/>
                <a:sym typeface="+mn-ea"/>
              </a:rPr>
              <a:t>3</a:t>
            </a:r>
            <a:r>
              <a:rPr lang="zh-CN" altLang="en-US" sz="1800" b="0" dirty="0">
                <a:cs typeface="+mn-lt"/>
                <a:sym typeface="+mn-ea"/>
              </a:rPr>
              <a:t>组，仰卧举腿 </a:t>
            </a:r>
            <a:r>
              <a:rPr lang="en-US" altLang="zh-CN" sz="1800" b="0" dirty="0">
                <a:cs typeface="+mn-lt"/>
                <a:sym typeface="+mn-ea"/>
              </a:rPr>
              <a:t>15</a:t>
            </a:r>
            <a:r>
              <a:rPr lang="zh-CN" altLang="en-US" sz="1800" b="0" dirty="0">
                <a:cs typeface="+mn-lt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cs typeface="+mn-lt"/>
                <a:sym typeface="+mn-ea"/>
              </a:rPr>
              <a:t>3</a:t>
            </a:r>
            <a:r>
              <a:rPr lang="zh-CN" altLang="en-US" sz="1800" b="0" dirty="0">
                <a:cs typeface="+mn-lt"/>
                <a:sym typeface="+mn-ea"/>
              </a:rPr>
              <a:t>组，</a:t>
            </a:r>
            <a:r>
              <a:rPr lang="en-US" altLang="zh-CN" sz="1800" b="0" dirty="0">
                <a:cs typeface="+mn-lt"/>
                <a:sym typeface="+mn-ea"/>
              </a:rPr>
              <a:t> </a:t>
            </a:r>
            <a:r>
              <a:rPr lang="zh-CN" altLang="en-US" sz="1800" b="0" dirty="0">
                <a:cs typeface="+mn-lt"/>
                <a:sym typeface="+mn-ea"/>
              </a:rPr>
              <a:t>深蹲 </a:t>
            </a:r>
            <a:r>
              <a:rPr lang="en-US" altLang="zh-CN" sz="1800" b="0" dirty="0">
                <a:cs typeface="+mn-lt"/>
                <a:sym typeface="+mn-ea"/>
              </a:rPr>
              <a:t>20</a:t>
            </a:r>
            <a:r>
              <a:rPr lang="zh-CN" altLang="en-US" sz="1800" b="0" dirty="0">
                <a:cs typeface="+mn-lt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cs typeface="+mn-lt"/>
                <a:sym typeface="+mn-ea"/>
              </a:rPr>
              <a:t>3</a:t>
            </a:r>
            <a:r>
              <a:rPr lang="zh-CN" altLang="en-US" sz="1800" b="0" dirty="0">
                <a:cs typeface="+mn-lt"/>
                <a:sym typeface="+mn-ea"/>
              </a:rPr>
              <a:t>组</a:t>
            </a:r>
            <a:r>
              <a:rPr lang="en-US" altLang="zh-CN" sz="1800" b="0" dirty="0">
                <a:cs typeface="+mn-lt"/>
                <a:sym typeface="+mn-ea"/>
              </a:rPr>
              <a:t> </a:t>
            </a:r>
            <a:endParaRPr lang="en-US" altLang="zh-CN" sz="1800" b="0" dirty="0"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  <a:p>
            <a:r>
              <a:rPr sz="1800" b="0" dirty="0">
                <a:latin typeface="+mj-ea"/>
                <a:ea typeface="+mj-ea"/>
                <a:cs typeface="+mj-ea"/>
                <a:sym typeface="+mn-ea"/>
              </a:rPr>
              <a:t>               </a:t>
            </a:r>
            <a:r>
              <a:rPr lang="zh-CN" sz="1800" b="0" dirty="0">
                <a:latin typeface="+mj-ea"/>
                <a:ea typeface="+mj-ea"/>
                <a:cs typeface="+mj-ea"/>
                <a:sym typeface="+mn-ea"/>
              </a:rPr>
              <a:t>（男生）俯卧撑 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15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组，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     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仰卧举腿 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20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组，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 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深蹲 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30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个</a:t>
            </a:r>
            <a:r>
              <a:rPr lang="en-US" altLang="zh-CN" sz="1800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 dirty="0">
                <a:latin typeface="+mj-ea"/>
                <a:ea typeface="+mj-ea"/>
                <a:cs typeface="+mj-ea"/>
                <a:sym typeface="+mn-ea"/>
              </a:rPr>
              <a:t>3</a:t>
            </a:r>
            <a:r>
              <a:rPr lang="zh-CN" altLang="en-US" sz="1800" b="0" dirty="0">
                <a:latin typeface="+mj-ea"/>
                <a:ea typeface="+mj-ea"/>
                <a:cs typeface="+mj-ea"/>
                <a:sym typeface="+mn-ea"/>
              </a:rPr>
              <a:t>组</a:t>
            </a:r>
            <a:endParaRPr sz="1800" b="0" dirty="0">
              <a:latin typeface="+mj-ea"/>
              <a:ea typeface="+mj-ea"/>
              <a:cs typeface="+mj-ea"/>
              <a:sym typeface="+mn-ea"/>
            </a:endParaRPr>
          </a:p>
          <a:p>
            <a:r>
              <a:rPr lang="en-US" altLang="zh-CN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    </a:t>
            </a:r>
          </a:p>
          <a:p>
            <a:endParaRPr lang="en-US" altLang="zh-CN" sz="1800" b="0" dirty="0">
              <a:solidFill>
                <a:schemeClr val="tx1">
                  <a:lumMod val="75000"/>
                  <a:lumOff val="25000"/>
                </a:schemeClr>
              </a:solidFill>
              <a:latin typeface="华文隶书" panose="02010800040101010101" charset="-122"/>
              <a:ea typeface="华文隶书" panose="02010800040101010101" charset="-122"/>
              <a:cs typeface="华文隶书" panose="02010800040101010101" charset="-122"/>
            </a:endParaRPr>
          </a:p>
        </p:txBody>
      </p:sp>
      <p:pic>
        <p:nvPicPr>
          <p:cNvPr id="8" name="内容占位符 7" descr="IMG_20200218_182524"/>
          <p:cNvPicPr>
            <a:picLocks noGrp="1" noChangeAspect="1"/>
          </p:cNvPicPr>
          <p:nvPr>
            <p:ph sz="quarter" idx="4"/>
            <p:custDataLst>
              <p:tags r:id="rId2"/>
            </p:custDataLst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/>
                </a14:imgProps>
              </a:ext>
            </a:extLst>
          </a:blip>
          <a:srcRect/>
          <a:stretch>
            <a:fillRect/>
          </a:stretch>
        </p:blipFill>
        <p:spPr>
          <a:xfrm>
            <a:off x="6181725" y="4276090"/>
            <a:ext cx="3627120" cy="2393315"/>
          </a:xfrm>
          <a:prstGeom prst="rect">
            <a:avLst/>
          </a:prstGeom>
          <a:effectLst/>
        </p:spPr>
      </p:pic>
      <p:pic>
        <p:nvPicPr>
          <p:cNvPr id="4" name="内容占位符 7" descr="C:\Users\24279\Desktop\mmexport1582019327183.gifmmexport158201932718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1144270" y="3808095"/>
            <a:ext cx="4739640" cy="299593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FLYING IMPRESSION FID FEIZHAO    qq:1964271550"/>
          <p:cNvSpPr txBox="1"/>
          <p:nvPr/>
        </p:nvSpPr>
        <p:spPr>
          <a:xfrm>
            <a:off x="2903177" y="6208799"/>
            <a:ext cx="14457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仰卧举腿</a:t>
            </a:r>
          </a:p>
        </p:txBody>
      </p:sp>
      <p:pic>
        <p:nvPicPr>
          <p:cNvPr id="5" name="图片 4" descr="59dc-fymmiwm36798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0985" y="2439035"/>
            <a:ext cx="3802380" cy="18891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63945" y="2439035"/>
            <a:ext cx="3627120" cy="176974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52425" y="3808095"/>
            <a:ext cx="110109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俯卧撑</a:t>
            </a:r>
          </a:p>
        </p:txBody>
      </p:sp>
      <p:sp>
        <p:nvSpPr>
          <p:cNvPr id="6" name="矩形 5"/>
          <p:cNvSpPr/>
          <p:nvPr/>
        </p:nvSpPr>
        <p:spPr>
          <a:xfrm>
            <a:off x="9961880" y="6120765"/>
            <a:ext cx="79502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深蹲</a:t>
            </a:r>
          </a:p>
        </p:txBody>
      </p:sp>
      <p:sp>
        <p:nvSpPr>
          <p:cNvPr id="7" name="矩形 6"/>
          <p:cNvSpPr/>
          <p:nvPr/>
        </p:nvSpPr>
        <p:spPr>
          <a:xfrm>
            <a:off x="9808845" y="3808095"/>
            <a:ext cx="1970405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跪姿俯卧撑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1D98990-8471-4005-A08C-B6E791FBD3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425" y="298857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52631" y="432000"/>
            <a:ext cx="9869488" cy="6480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星期二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5" y="1296035"/>
            <a:ext cx="10353040" cy="1277620"/>
          </a:xfrm>
        </p:spPr>
        <p:txBody>
          <a:bodyPr/>
          <a:lstStyle/>
          <a:p>
            <a:r>
              <a:rPr lang="zh-CN" altLang="en-US">
                <a:latin typeface="+mn-ea"/>
                <a:cs typeface="+mn-ea"/>
              </a:rPr>
              <a:t>有氧运动：</a:t>
            </a:r>
            <a:r>
              <a:rPr lang="zh-CN" altLang="en-US" sz="1800" b="0">
                <a:latin typeface="+mn-ea"/>
                <a:cs typeface="+mn-ea"/>
              </a:rPr>
              <a:t>原地小步跑  </a:t>
            </a:r>
            <a:r>
              <a:rPr lang="en-US" altLang="zh-CN" sz="1800" b="0">
                <a:latin typeface="+mn-ea"/>
                <a:cs typeface="+mn-ea"/>
              </a:rPr>
              <a:t>1min*2</a:t>
            </a:r>
            <a:r>
              <a:rPr lang="zh-CN" altLang="en-US" sz="1800" b="0">
                <a:latin typeface="+mn-ea"/>
                <a:cs typeface="+mn-ea"/>
              </a:rPr>
              <a:t>组</a:t>
            </a:r>
            <a:endParaRPr lang="en-US" altLang="zh-CN" sz="1800" b="0">
              <a:latin typeface="+mn-ea"/>
              <a:cs typeface="+mn-ea"/>
            </a:endParaRPr>
          </a:p>
          <a:p>
            <a:endParaRPr lang="en-US" altLang="zh-CN" sz="1800" b="0">
              <a:latin typeface="+mn-ea"/>
              <a:cs typeface="+mn-ea"/>
            </a:endParaRPr>
          </a:p>
          <a:p>
            <a:r>
              <a:rPr lang="zh-CN" altLang="en-US">
                <a:latin typeface="+mn-ea"/>
                <a:cs typeface="+mn-ea"/>
                <a:sym typeface="+mn-ea"/>
              </a:rPr>
              <a:t>力量训练：</a:t>
            </a:r>
            <a:r>
              <a:rPr lang="zh-CN" altLang="en-US" sz="1800" b="0">
                <a:latin typeface="+mn-ea"/>
                <a:cs typeface="+mn-ea"/>
                <a:sym typeface="+mn-ea"/>
              </a:rPr>
              <a:t>（女生）</a:t>
            </a:r>
            <a:r>
              <a:rPr sz="1800" b="0">
                <a:latin typeface="+mn-ea"/>
                <a:cs typeface="+mn-ea"/>
                <a:sym typeface="+mn-ea"/>
              </a:rPr>
              <a:t>跪姿俯卧撑</a:t>
            </a:r>
            <a:r>
              <a:rPr lang="en-US" altLang="zh-CN" sz="1800" b="0">
                <a:cs typeface="+mn-lt"/>
                <a:sym typeface="+mn-ea"/>
              </a:rPr>
              <a:t>10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lang="zh-CN" altLang="en-US" sz="1800" b="0">
                <a:latin typeface="+mn-ea"/>
                <a:cs typeface="+mn-ea"/>
                <a:sym typeface="+mn-ea"/>
              </a:rPr>
              <a:t>，</a:t>
            </a:r>
            <a:r>
              <a:rPr sz="1800" b="0">
                <a:latin typeface="+mn-ea"/>
                <a:cs typeface="+mn-ea"/>
                <a:sym typeface="+mn-ea"/>
              </a:rPr>
              <a:t>左右卷腹 </a:t>
            </a:r>
            <a:r>
              <a:rPr lang="en-US" altLang="zh-CN" sz="1800" b="0">
                <a:latin typeface="+mn-ea"/>
                <a:cs typeface="+mn-ea"/>
                <a:sym typeface="+mn-ea"/>
              </a:rPr>
              <a:t>15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lang="zh-CN" altLang="en-US" sz="1800" b="0">
                <a:latin typeface="+mn-ea"/>
                <a:cs typeface="+mn-ea"/>
                <a:sym typeface="+mn-ea"/>
              </a:rPr>
              <a:t>，弓箭步跳 </a:t>
            </a:r>
            <a:r>
              <a:rPr lang="en-US" sz="1800" b="0">
                <a:latin typeface="+mn-ea"/>
                <a:cs typeface="+mn-ea"/>
                <a:sym typeface="+mn-ea"/>
              </a:rPr>
              <a:t>15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sz="1800" b="0">
                <a:latin typeface="+mn-ea"/>
                <a:cs typeface="+mn-ea"/>
                <a:sym typeface="+mn-ea"/>
              </a:rPr>
              <a:t>  </a:t>
            </a:r>
          </a:p>
          <a:p>
            <a:r>
              <a:rPr sz="1800" b="0">
                <a:latin typeface="+mn-ea"/>
                <a:cs typeface="+mn-ea"/>
                <a:sym typeface="+mn-ea"/>
              </a:rPr>
              <a:t>               </a:t>
            </a:r>
            <a:r>
              <a:rPr lang="zh-CN" sz="1800" b="0">
                <a:latin typeface="+mn-ea"/>
                <a:cs typeface="+mn-ea"/>
                <a:sym typeface="+mn-ea"/>
              </a:rPr>
              <a:t>（男生）俯卧撑 </a:t>
            </a:r>
            <a:r>
              <a:rPr lang="en-US" altLang="zh-CN" sz="1800" b="0">
                <a:latin typeface="+mn-ea"/>
                <a:cs typeface="+mn-ea"/>
                <a:sym typeface="+mn-ea"/>
              </a:rPr>
              <a:t>15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lang="zh-CN" altLang="en-US" sz="1800" b="0">
                <a:latin typeface="+mn-ea"/>
                <a:cs typeface="+mn-ea"/>
                <a:sym typeface="+mn-ea"/>
              </a:rPr>
              <a:t>，    左右卷腹 </a:t>
            </a:r>
            <a:r>
              <a:rPr lang="en-US" altLang="zh-CN" sz="1800" b="0">
                <a:latin typeface="+mn-ea"/>
                <a:cs typeface="+mn-ea"/>
                <a:sym typeface="+mn-ea"/>
              </a:rPr>
              <a:t>20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lang="zh-CN" altLang="en-US" sz="1800" b="0">
                <a:latin typeface="+mn-ea"/>
                <a:cs typeface="+mn-ea"/>
                <a:sym typeface="+mn-ea"/>
              </a:rPr>
              <a:t>，弓箭步跳  </a:t>
            </a:r>
            <a:r>
              <a:rPr lang="en-US" altLang="zh-CN" sz="1800" b="0">
                <a:latin typeface="+mn-ea"/>
                <a:cs typeface="+mn-ea"/>
                <a:sym typeface="+mn-ea"/>
              </a:rPr>
              <a:t>20</a:t>
            </a:r>
            <a:r>
              <a:rPr lang="zh-CN" altLang="en-US" sz="1800" b="0">
                <a:cs typeface="+mn-lt"/>
                <a:sym typeface="+mn-ea"/>
              </a:rPr>
              <a:t>个</a:t>
            </a:r>
            <a:r>
              <a:rPr lang="en-US" altLang="zh-CN" sz="1800" b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sz="1800" b="0">
                <a:cs typeface="+mn-lt"/>
                <a:sym typeface="+mn-ea"/>
              </a:rPr>
              <a:t>3</a:t>
            </a:r>
            <a:r>
              <a:rPr lang="zh-CN" altLang="en-US" sz="1800" b="0">
                <a:cs typeface="+mn-lt"/>
                <a:sym typeface="+mn-ea"/>
              </a:rPr>
              <a:t>组</a:t>
            </a:r>
            <a:r>
              <a:rPr lang="en-US" altLang="zh-CN" sz="1800" b="0">
                <a:latin typeface="+mn-ea"/>
                <a:cs typeface="+mn-ea"/>
                <a:sym typeface="+mn-ea"/>
              </a:rPr>
              <a:t>   </a:t>
            </a:r>
            <a:endParaRPr lang="en-US" altLang="zh-CN" sz="1800" b="0">
              <a:latin typeface="+mn-ea"/>
              <a:cs typeface="+mn-ea"/>
            </a:endParaRPr>
          </a:p>
          <a:p>
            <a:r>
              <a:rPr sz="1800" b="0">
                <a:latin typeface="+mn-ea"/>
                <a:cs typeface="+mn-ea"/>
                <a:sym typeface="+mn-ea"/>
              </a:rPr>
              <a:t>                                 </a:t>
            </a:r>
            <a:endParaRPr lang="en-US" altLang="zh-CN" sz="1800" b="0">
              <a:latin typeface="+mn-ea"/>
              <a:cs typeface="+mn-ea"/>
            </a:endParaRPr>
          </a:p>
        </p:txBody>
      </p:sp>
      <p:pic>
        <p:nvPicPr>
          <p:cNvPr id="8" name="内容占位符 7" descr="mmexport1582019296925"/>
          <p:cNvPicPr>
            <a:picLocks noGrp="1" noChangeAspect="1"/>
          </p:cNvPicPr>
          <p:nvPr>
            <p:ph sz="quarter" idx="4"/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48760" y="2908935"/>
            <a:ext cx="4076065" cy="2348230"/>
          </a:xfrm>
          <a:prstGeom prst="rect">
            <a:avLst/>
          </a:prstGeom>
        </p:spPr>
      </p:pic>
      <p:pic>
        <p:nvPicPr>
          <p:cNvPr id="9" name="内容占位符 6" descr="C:\Users\24279\Desktop\mmexport1582018642151.gifmmexport158201864215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8125460" y="2846070"/>
            <a:ext cx="3565525" cy="2411095"/>
          </a:xfrm>
          <a:prstGeom prst="rect">
            <a:avLst/>
          </a:prstGeom>
          <a:effectLst/>
        </p:spPr>
      </p:pic>
      <p:pic>
        <p:nvPicPr>
          <p:cNvPr id="10" name="内容占位符 7" descr="C:\Users\24279\Desktop\ad185c1986b0476e80e8248df961eded.jpgad185c1986b0476e80e8248df961eded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436245" y="2845753"/>
            <a:ext cx="3612515" cy="238569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529080" y="5231765"/>
            <a:ext cx="110109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俯卧撑</a:t>
            </a:r>
          </a:p>
        </p:txBody>
      </p:sp>
      <p:sp>
        <p:nvSpPr>
          <p:cNvPr id="5" name="矩形 4"/>
          <p:cNvSpPr/>
          <p:nvPr/>
        </p:nvSpPr>
        <p:spPr>
          <a:xfrm>
            <a:off x="9286240" y="5257165"/>
            <a:ext cx="140716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弓箭步跳</a:t>
            </a:r>
          </a:p>
        </p:txBody>
      </p:sp>
      <p:sp>
        <p:nvSpPr>
          <p:cNvPr id="6" name="矩形 5"/>
          <p:cNvSpPr/>
          <p:nvPr/>
        </p:nvSpPr>
        <p:spPr>
          <a:xfrm>
            <a:off x="5270500" y="5257165"/>
            <a:ext cx="1407160" cy="46037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左右卷腹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73C89F2-5B26-47B3-8589-BAA53BD782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245" y="273732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41571" y="431800"/>
            <a:ext cx="10280503" cy="6477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lang="en-US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华文隶书" panose="02010800040101010101" charset="-122"/>
                <a:ea typeface="华文隶书" panose="02010800040101010101" charset="-122"/>
              </a:rPr>
              <a:t> </a:t>
            </a:r>
            <a:r>
              <a:rPr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星期三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36880" y="1296035"/>
            <a:ext cx="11491595" cy="1597025"/>
          </a:xfrm>
        </p:spPr>
        <p:txBody>
          <a:bodyPr/>
          <a:lstStyle/>
          <a:p>
            <a:r>
              <a:rPr lang="zh-CN" altLang="en-US" dirty="0">
                <a:latin typeface="+mn-ea"/>
                <a:cs typeface="+mn-ea"/>
              </a:rPr>
              <a:t>有氧运动：</a:t>
            </a:r>
            <a:r>
              <a:rPr lang="zh-CN" altLang="en-US" b="0" dirty="0">
                <a:latin typeface="+mn-ea"/>
                <a:cs typeface="+mn-ea"/>
              </a:rPr>
              <a:t>原地高抬腿</a:t>
            </a:r>
            <a:r>
              <a:rPr lang="en-US" altLang="zh-CN" b="0" dirty="0">
                <a:latin typeface="+mn-ea"/>
                <a:cs typeface="+mn-ea"/>
              </a:rPr>
              <a:t>30s*2</a:t>
            </a:r>
            <a:r>
              <a:rPr lang="zh-CN" altLang="en-US" b="0" dirty="0">
                <a:latin typeface="+mn-ea"/>
                <a:cs typeface="+mn-ea"/>
              </a:rPr>
              <a:t>组</a:t>
            </a:r>
            <a:endParaRPr lang="en-US" altLang="zh-CN" b="0" dirty="0">
              <a:latin typeface="+mn-ea"/>
              <a:cs typeface="+mn-ea"/>
            </a:endParaRPr>
          </a:p>
          <a:p>
            <a:endParaRPr lang="en-US" altLang="zh-CN" b="0" dirty="0">
              <a:latin typeface="+mn-ea"/>
              <a:cs typeface="+mn-ea"/>
            </a:endParaRPr>
          </a:p>
          <a:p>
            <a:r>
              <a:rPr lang="zh-CN" altLang="en-US" dirty="0">
                <a:latin typeface="+mn-ea"/>
                <a:cs typeface="+mn-ea"/>
                <a:sym typeface="+mn-ea"/>
              </a:rPr>
              <a:t>力量练习：</a:t>
            </a:r>
            <a:r>
              <a:rPr lang="zh-CN" altLang="en-US" b="0" dirty="0">
                <a:latin typeface="+mn-ea"/>
                <a:cs typeface="+mn-ea"/>
                <a:sym typeface="+mn-ea"/>
              </a:rPr>
              <a:t>（女生）高</a:t>
            </a:r>
            <a:r>
              <a:rPr b="0" dirty="0">
                <a:latin typeface="+mn-ea"/>
                <a:cs typeface="+mn-ea"/>
                <a:sym typeface="+mn-ea"/>
              </a:rPr>
              <a:t>姿俯卧撑</a:t>
            </a:r>
            <a:r>
              <a:rPr lang="en-US" altLang="zh-CN" b="0" dirty="0">
                <a:cs typeface="+mn-lt"/>
                <a:sym typeface="+mn-ea"/>
              </a:rPr>
              <a:t>15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lang="zh-CN" altLang="en-US" b="0" dirty="0">
                <a:latin typeface="+mn-ea"/>
                <a:cs typeface="+mn-ea"/>
                <a:sym typeface="+mn-ea"/>
              </a:rPr>
              <a:t>，仰卧抬臀</a:t>
            </a:r>
            <a:r>
              <a:rPr b="0" dirty="0">
                <a:latin typeface="+mn-ea"/>
                <a:cs typeface="+mn-ea"/>
                <a:sym typeface="+mn-ea"/>
              </a:rPr>
              <a:t> </a:t>
            </a:r>
            <a:r>
              <a:rPr lang="en-US" altLang="zh-CN" b="0" dirty="0">
                <a:latin typeface="+mn-ea"/>
                <a:cs typeface="+mn-ea"/>
                <a:sym typeface="+mn-ea"/>
              </a:rPr>
              <a:t>15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lang="zh-CN" altLang="en-US" b="0" dirty="0">
                <a:latin typeface="+mn-ea"/>
                <a:cs typeface="+mn-ea"/>
                <a:sym typeface="+mn-ea"/>
              </a:rPr>
              <a:t>，左右跳箱子 </a:t>
            </a:r>
            <a:r>
              <a:rPr lang="en-US" b="0" dirty="0">
                <a:latin typeface="+mn-ea"/>
                <a:cs typeface="+mn-ea"/>
                <a:sym typeface="+mn-ea"/>
              </a:rPr>
              <a:t>15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b="0" dirty="0">
                <a:latin typeface="+mn-ea"/>
                <a:cs typeface="+mn-ea"/>
                <a:sym typeface="+mn-ea"/>
              </a:rPr>
              <a:t>  </a:t>
            </a:r>
          </a:p>
          <a:p>
            <a:r>
              <a:rPr b="0" dirty="0">
                <a:latin typeface="+mn-ea"/>
                <a:cs typeface="+mn-ea"/>
                <a:sym typeface="+mn-ea"/>
              </a:rPr>
              <a:t>              </a:t>
            </a:r>
            <a:r>
              <a:rPr lang="zh-CN" b="0" dirty="0">
                <a:latin typeface="+mn-ea"/>
                <a:cs typeface="+mn-ea"/>
                <a:sym typeface="+mn-ea"/>
              </a:rPr>
              <a:t>（男生）低姿俯卧撑</a:t>
            </a:r>
            <a:r>
              <a:rPr lang="en-US" altLang="zh-CN" b="0" dirty="0">
                <a:latin typeface="+mn-ea"/>
                <a:cs typeface="+mn-ea"/>
                <a:sym typeface="+mn-ea"/>
              </a:rPr>
              <a:t>15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lang="zh-CN" altLang="en-US" b="0" dirty="0">
                <a:latin typeface="+mn-ea"/>
                <a:cs typeface="+mn-ea"/>
                <a:sym typeface="+mn-ea"/>
              </a:rPr>
              <a:t>，仰卧抬臀 </a:t>
            </a:r>
            <a:r>
              <a:rPr lang="en-US" altLang="zh-CN" b="0" dirty="0">
                <a:latin typeface="+mn-ea"/>
                <a:cs typeface="+mn-ea"/>
                <a:sym typeface="+mn-ea"/>
              </a:rPr>
              <a:t>20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lang="zh-CN" altLang="en-US" b="0" dirty="0">
                <a:latin typeface="+mn-ea"/>
                <a:cs typeface="+mn-ea"/>
                <a:sym typeface="+mn-ea"/>
              </a:rPr>
              <a:t>，左右跳箱子 </a:t>
            </a:r>
            <a:r>
              <a:rPr lang="en-US" altLang="zh-CN" b="0" dirty="0">
                <a:latin typeface="+mn-ea"/>
                <a:cs typeface="+mn-ea"/>
                <a:sym typeface="+mn-ea"/>
              </a:rPr>
              <a:t>20</a:t>
            </a:r>
            <a:r>
              <a:rPr lang="zh-CN" altLang="en-US" b="0" dirty="0">
                <a:cs typeface="+mn-lt"/>
                <a:sym typeface="+mn-ea"/>
              </a:rPr>
              <a:t>个</a:t>
            </a:r>
            <a:r>
              <a:rPr lang="en-US" altLang="zh-CN" b="0" dirty="0">
                <a:latin typeface="Arial" panose="020B0604020202020204" pitchFamily="34" charset="0"/>
                <a:cs typeface="+mn-lt"/>
                <a:sym typeface="+mn-ea"/>
              </a:rPr>
              <a:t>×</a:t>
            </a:r>
            <a:r>
              <a:rPr lang="en-US" altLang="zh-CN" b="0" dirty="0">
                <a:cs typeface="+mn-lt"/>
                <a:sym typeface="+mn-ea"/>
              </a:rPr>
              <a:t>3</a:t>
            </a:r>
            <a:r>
              <a:rPr lang="zh-CN" altLang="en-US" b="0" dirty="0">
                <a:cs typeface="+mn-lt"/>
                <a:sym typeface="+mn-ea"/>
              </a:rPr>
              <a:t>组</a:t>
            </a:r>
            <a:r>
              <a:rPr lang="en-US" altLang="zh-CN" b="0" dirty="0">
                <a:latin typeface="+mn-ea"/>
                <a:cs typeface="+mn-ea"/>
                <a:sym typeface="+mn-ea"/>
              </a:rPr>
              <a:t>   </a:t>
            </a:r>
            <a:endParaRPr lang="en-US" altLang="zh-CN" b="0" dirty="0">
              <a:latin typeface="+mn-ea"/>
              <a:cs typeface="+mn-ea"/>
            </a:endParaRPr>
          </a:p>
          <a:p>
            <a:r>
              <a:rPr b="0" dirty="0">
                <a:latin typeface="+mn-ea"/>
                <a:cs typeface="+mn-ea"/>
                <a:sym typeface="+mn-ea"/>
              </a:rPr>
              <a:t>                </a:t>
            </a:r>
            <a:r>
              <a:rPr lang="zh-CN" altLang="en-US" b="0" dirty="0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注：箱子可以用小板凳或书本代替。</a:t>
            </a:r>
            <a:endParaRPr lang="en-US" altLang="zh-CN" b="0" dirty="0">
              <a:latin typeface="+mn-ea"/>
              <a:cs typeface="+mn-ea"/>
            </a:endParaRPr>
          </a:p>
          <a:p>
            <a:endParaRPr lang="en-US" altLang="zh-CN" b="0" dirty="0">
              <a:latin typeface="+mn-ea"/>
              <a:cs typeface="+mn-ea"/>
              <a:sym typeface="+mn-ea"/>
            </a:endParaRPr>
          </a:p>
          <a:p>
            <a:r>
              <a:rPr lang="en-US" altLang="zh-CN" b="0" dirty="0">
                <a:latin typeface="+mn-ea"/>
                <a:cs typeface="+mn-ea"/>
                <a:sym typeface="+mn-ea"/>
              </a:rPr>
              <a:t>               </a:t>
            </a:r>
            <a:endParaRPr lang="en-US" altLang="zh-CN" b="0" dirty="0">
              <a:latin typeface="+mn-ea"/>
              <a:cs typeface="+mn-ea"/>
            </a:endParaRPr>
          </a:p>
          <a:p>
            <a:r>
              <a:rPr lang="en-US" altLang="zh-CN" dirty="0">
                <a:latin typeface="+mn-ea"/>
                <a:cs typeface="+mn-ea"/>
                <a:sym typeface="+mn-ea"/>
              </a:rPr>
              <a:t>               </a:t>
            </a:r>
            <a:endParaRPr lang="en-US" altLang="zh-CN" dirty="0">
              <a:latin typeface="+mn-ea"/>
              <a:cs typeface="+mn-ea"/>
            </a:endParaRPr>
          </a:p>
          <a:p>
            <a:endParaRPr lang="zh-CN" altLang="en-US" dirty="0">
              <a:latin typeface="+mn-ea"/>
              <a:cs typeface="+mn-ea"/>
              <a:sym typeface="+mn-ea"/>
            </a:endParaRPr>
          </a:p>
        </p:txBody>
      </p:sp>
      <p:pic>
        <p:nvPicPr>
          <p:cNvPr id="7" name="内容占位符 6" descr="mmexport158201931758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36880" y="4438015"/>
            <a:ext cx="4115435" cy="2298065"/>
          </a:xfrm>
          <a:prstGeom prst="rect">
            <a:avLst/>
          </a:prstGeom>
        </p:spPr>
      </p:pic>
      <p:pic>
        <p:nvPicPr>
          <p:cNvPr id="9" name="内容占位符 6" descr="C:\Users\24279\Desktop\QQ图片20200221130752.gifQQ图片2020022113075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57005" y="3331845"/>
            <a:ext cx="2870835" cy="2701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7300" y="3484880"/>
            <a:ext cx="3352165" cy="23964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690" y="2893060"/>
            <a:ext cx="3381375" cy="208343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934075" y="5881370"/>
            <a:ext cx="13258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>
                <a:latin typeface="+mn-ea"/>
                <a:cs typeface="+mn-ea"/>
                <a:sym typeface="+mn-ea"/>
              </a:rPr>
              <a:t>高</a:t>
            </a:r>
            <a:r>
              <a:rPr>
                <a:latin typeface="+mn-ea"/>
                <a:cs typeface="+mn-ea"/>
                <a:sym typeface="+mn-ea"/>
              </a:rPr>
              <a:t>姿俯卧撑</a:t>
            </a:r>
            <a:endParaRPr lang="zh-CN" altLang="en-US" b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948545" y="6033770"/>
            <a:ext cx="13258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>
                <a:cs typeface="+mn-ea"/>
                <a:sym typeface="+mn-ea"/>
              </a:rPr>
              <a:t>左右跳箱子</a:t>
            </a:r>
            <a:endParaRPr lang="zh-CN" altLang="en-US" b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楷体" panose="02010609060101010101" charset="-122"/>
              <a:cs typeface="+mn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24380" y="6275705"/>
            <a:ext cx="10972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>
                <a:cs typeface="+mn-ea"/>
                <a:sym typeface="+mn-ea"/>
              </a:rPr>
              <a:t>仰卧抬臀</a:t>
            </a:r>
            <a:endParaRPr lang="zh-CN" altLang="en-US" b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楷体" panose="02010609060101010101" charset="-122"/>
              <a:cs typeface="+mn-ea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831975" y="4911090"/>
            <a:ext cx="1325880" cy="36830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>
                <a:latin typeface="+mn-ea"/>
                <a:cs typeface="+mn-ea"/>
                <a:sym typeface="+mn-ea"/>
              </a:rPr>
              <a:t>低</a:t>
            </a:r>
            <a:r>
              <a:rPr>
                <a:latin typeface="+mn-ea"/>
                <a:cs typeface="+mn-ea"/>
                <a:sym typeface="+mn-ea"/>
              </a:rPr>
              <a:t>姿俯卧撑</a:t>
            </a:r>
            <a:endParaRPr lang="zh-CN" altLang="en-US" b="1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FF9F8CB-94A1-4D85-BFBB-C2EAD03E3A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405" y="273482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18407" y="432000"/>
            <a:ext cx="10003712" cy="6480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dirty="0">
                <a:latin typeface="华文隶书" panose="02010800040101010101" charset="-122"/>
                <a:ea typeface="华文隶书" panose="02010800040101010101" charset="-122"/>
              </a:rPr>
              <a:t> </a:t>
            </a:r>
            <a:r>
              <a:rPr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星期四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64540" y="1407795"/>
            <a:ext cx="4251960" cy="2740025"/>
          </a:xfrm>
        </p:spPr>
        <p:txBody>
          <a:bodyPr/>
          <a:lstStyle/>
          <a:p>
            <a:r>
              <a:rPr lang="zh-CN" altLang="en-US" dirty="0"/>
              <a:t>训练内容：</a:t>
            </a:r>
          </a:p>
          <a:p>
            <a:endParaRPr lang="zh-CN" altLang="en-US" dirty="0">
              <a:cs typeface="+mn-lt"/>
            </a:endParaRPr>
          </a:p>
          <a:p>
            <a:r>
              <a:rPr lang="en-US" altLang="zh-CN" b="0" dirty="0">
                <a:cs typeface="+mn-lt"/>
              </a:rPr>
              <a:t>1</a:t>
            </a:r>
            <a:r>
              <a:rPr lang="zh-CN" altLang="en-US" b="0" dirty="0">
                <a:cs typeface="+mn-lt"/>
              </a:rPr>
              <a:t>、原地高抬腿 </a:t>
            </a:r>
            <a:r>
              <a:rPr lang="en-US" altLang="zh-CN" b="0" dirty="0">
                <a:cs typeface="+mn-lt"/>
              </a:rPr>
              <a:t>45s,2</a:t>
            </a:r>
            <a:r>
              <a:rPr lang="zh-CN" altLang="en-US" b="0" dirty="0">
                <a:cs typeface="+mn-lt"/>
              </a:rPr>
              <a:t>组</a:t>
            </a:r>
            <a:endParaRPr lang="en-US" altLang="zh-CN" b="0" dirty="0">
              <a:cs typeface="+mn-lt"/>
            </a:endParaRPr>
          </a:p>
          <a:p>
            <a:r>
              <a:rPr lang="en-US" altLang="zh-CN" b="0" dirty="0">
                <a:cs typeface="+mn-lt"/>
              </a:rPr>
              <a:t>2</a:t>
            </a:r>
            <a:r>
              <a:rPr lang="zh-CN" altLang="en-US" b="0" dirty="0">
                <a:cs typeface="+mn-lt"/>
              </a:rPr>
              <a:t>、俄罗斯转体 </a:t>
            </a:r>
            <a:r>
              <a:rPr lang="en-US" altLang="zh-CN" b="0" dirty="0">
                <a:cs typeface="+mn-lt"/>
              </a:rPr>
              <a:t>45s</a:t>
            </a:r>
            <a:r>
              <a:rPr lang="zh-CN" altLang="en-US" b="0" dirty="0">
                <a:cs typeface="+mn-lt"/>
              </a:rPr>
              <a:t>，</a:t>
            </a:r>
            <a:r>
              <a:rPr lang="en-US" altLang="zh-CN" b="0" dirty="0">
                <a:cs typeface="+mn-lt"/>
              </a:rPr>
              <a:t>2</a:t>
            </a:r>
            <a:r>
              <a:rPr lang="zh-CN" altLang="en-US" b="0" dirty="0">
                <a:cs typeface="+mn-lt"/>
              </a:rPr>
              <a:t>组</a:t>
            </a:r>
            <a:endParaRPr lang="en-US" altLang="zh-CN" b="0" dirty="0">
              <a:cs typeface="+mn-lt"/>
            </a:endParaRPr>
          </a:p>
          <a:p>
            <a:r>
              <a:rPr lang="en-US" altLang="zh-CN" b="0" dirty="0">
                <a:cs typeface="+mn-lt"/>
              </a:rPr>
              <a:t>3</a:t>
            </a:r>
            <a:r>
              <a:rPr lang="zh-CN" altLang="en-US" b="0" dirty="0">
                <a:cs typeface="+mn-lt"/>
              </a:rPr>
              <a:t>、仰卧举腿 </a:t>
            </a:r>
            <a:r>
              <a:rPr lang="en-US" altLang="zh-CN" b="0" dirty="0">
                <a:cs typeface="+mn-lt"/>
              </a:rPr>
              <a:t>45s</a:t>
            </a:r>
            <a:r>
              <a:rPr lang="zh-CN" altLang="en-US" b="0" dirty="0">
                <a:cs typeface="+mn-lt"/>
              </a:rPr>
              <a:t>，</a:t>
            </a:r>
            <a:r>
              <a:rPr lang="en-US" altLang="zh-CN" b="0" dirty="0">
                <a:cs typeface="+mn-lt"/>
              </a:rPr>
              <a:t>2</a:t>
            </a:r>
            <a:r>
              <a:rPr lang="zh-CN" altLang="en-US" b="0" dirty="0">
                <a:cs typeface="+mn-lt"/>
              </a:rPr>
              <a:t>组</a:t>
            </a:r>
            <a:endParaRPr lang="en-US" altLang="zh-CN" b="0" dirty="0">
              <a:cs typeface="+mn-lt"/>
            </a:endParaRPr>
          </a:p>
          <a:p>
            <a:r>
              <a:rPr lang="en-US" altLang="zh-CN" b="0" dirty="0">
                <a:cs typeface="+mn-lt"/>
              </a:rPr>
              <a:t>4</a:t>
            </a:r>
            <a:r>
              <a:rPr lang="zh-CN" altLang="en-US" b="0" dirty="0">
                <a:cs typeface="+mn-lt"/>
              </a:rPr>
              <a:t>、开合跳 </a:t>
            </a:r>
            <a:r>
              <a:rPr lang="en-US" altLang="zh-CN" b="0" dirty="0">
                <a:cs typeface="+mn-lt"/>
              </a:rPr>
              <a:t>45s</a:t>
            </a:r>
            <a:r>
              <a:rPr lang="zh-CN" altLang="en-US" b="0" dirty="0">
                <a:cs typeface="+mn-lt"/>
              </a:rPr>
              <a:t>，</a:t>
            </a:r>
            <a:r>
              <a:rPr lang="en-US" altLang="zh-CN" b="0" dirty="0">
                <a:cs typeface="+mn-lt"/>
              </a:rPr>
              <a:t>2</a:t>
            </a:r>
            <a:r>
              <a:rPr lang="zh-CN" altLang="en-US" b="0" dirty="0">
                <a:cs typeface="+mn-lt"/>
              </a:rPr>
              <a:t>组</a:t>
            </a:r>
            <a:endParaRPr lang="en-US" altLang="zh-CN" b="0" dirty="0">
              <a:cs typeface="+mn-lt"/>
            </a:endParaRPr>
          </a:p>
          <a:p>
            <a:r>
              <a:rPr lang="en-US" altLang="zh-CN" b="0" dirty="0">
                <a:cs typeface="+mn-lt"/>
              </a:rPr>
              <a:t>5</a:t>
            </a:r>
            <a:r>
              <a:rPr lang="zh-CN" altLang="en-US" b="0" dirty="0">
                <a:cs typeface="+mn-lt"/>
              </a:rPr>
              <a:t>、原地踏步放松</a:t>
            </a:r>
            <a:r>
              <a:rPr lang="en-US" altLang="zh-CN" b="0" dirty="0">
                <a:cs typeface="+mn-lt"/>
              </a:rPr>
              <a:t>1</a:t>
            </a:r>
            <a:r>
              <a:rPr lang="zh-CN" altLang="en-US" b="0" dirty="0">
                <a:cs typeface="+mn-lt"/>
              </a:rPr>
              <a:t>分钟。</a:t>
            </a:r>
            <a:endParaRPr lang="en-US" altLang="zh-CN" b="0" dirty="0">
              <a:cs typeface="+mn-lt"/>
            </a:endParaRPr>
          </a:p>
          <a:p>
            <a:r>
              <a:rPr lang="zh-CN" altLang="en-US" b="0" dirty="0">
                <a:solidFill>
                  <a:srgbClr val="FF0000"/>
                </a:solidFill>
                <a:cs typeface="+mn-lt"/>
              </a:rPr>
              <a:t>注：可根据自身情况自行调整训练时间，每组间休息</a:t>
            </a:r>
            <a:r>
              <a:rPr lang="en-US" altLang="zh-CN" b="0" dirty="0">
                <a:solidFill>
                  <a:srgbClr val="FF0000"/>
                </a:solidFill>
                <a:cs typeface="+mn-lt"/>
              </a:rPr>
              <a:t>2</a:t>
            </a:r>
            <a:r>
              <a:rPr lang="zh-CN" altLang="en-US" b="0" dirty="0">
                <a:solidFill>
                  <a:srgbClr val="FF0000"/>
                </a:solidFill>
                <a:cs typeface="+mn-lt"/>
              </a:rPr>
              <a:t>－</a:t>
            </a:r>
            <a:r>
              <a:rPr lang="en-US" altLang="zh-CN" b="0" dirty="0">
                <a:solidFill>
                  <a:srgbClr val="FF0000"/>
                </a:solidFill>
                <a:cs typeface="+mn-lt"/>
              </a:rPr>
              <a:t>3</a:t>
            </a:r>
            <a:r>
              <a:rPr lang="zh-CN" altLang="en-US" b="0" dirty="0">
                <a:solidFill>
                  <a:srgbClr val="FF0000"/>
                </a:solidFill>
                <a:cs typeface="+mn-lt"/>
              </a:rPr>
              <a:t>分钟。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364" y="759757"/>
            <a:ext cx="3203389" cy="227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65" y="773204"/>
            <a:ext cx="3324411" cy="227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165" y="3738281"/>
            <a:ext cx="3324411" cy="23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0364" y="3738281"/>
            <a:ext cx="3203389" cy="2301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48C8B788-8F44-42AC-A5E0-13FBF2C2C8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97" y="329612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484850" y="432000"/>
            <a:ext cx="10037269" cy="648000"/>
          </a:xfrm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r>
              <a:rPr lang="en-US" altLang="zh-CN" sz="3600" dirty="0">
                <a:latin typeface="华文隶书" panose="02010800040101010101" charset="-122"/>
                <a:ea typeface="华文隶书" panose="02010800040101010101" charset="-122"/>
              </a:rPr>
              <a:t> </a:t>
            </a:r>
            <a:r>
              <a:rPr sz="36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星期五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下肢训练内容：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sz="2000" dirty="0"/>
              <a:t>1</a:t>
            </a:r>
            <a:r>
              <a:rPr sz="2000" dirty="0"/>
              <a:t>、后侧弓箭步然后提腿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2</a:t>
            </a:r>
            <a:r>
              <a:rPr sz="2000" dirty="0"/>
              <a:t>、交替成角度的弓箭步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3</a:t>
            </a:r>
            <a:r>
              <a:rPr sz="2000" dirty="0"/>
              <a:t>、原地弓箭步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4</a:t>
            </a:r>
            <a:r>
              <a:rPr sz="2000" dirty="0"/>
              <a:t>、反复侧弓箭步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5</a:t>
            </a:r>
            <a:r>
              <a:rPr sz="2000" dirty="0"/>
              <a:t>、侧弓箭步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6</a:t>
            </a:r>
            <a:r>
              <a:rPr sz="2000" dirty="0"/>
              <a:t>、后髋部铰链弓箭步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7</a:t>
            </a:r>
            <a:r>
              <a:rPr sz="2000" dirty="0"/>
              <a:t>、反复撑起 </a:t>
            </a:r>
            <a:r>
              <a:rPr lang="en-US" altLang="zh-CN" sz="2000" dirty="0"/>
              <a:t>30s </a:t>
            </a:r>
            <a:endParaRPr sz="2000" dirty="0"/>
          </a:p>
          <a:p>
            <a:r>
              <a:rPr lang="en-US" altLang="zh-CN" sz="2000" dirty="0"/>
              <a:t>8</a:t>
            </a:r>
            <a:r>
              <a:rPr sz="2000" dirty="0"/>
              <a:t>、弓箭步</a:t>
            </a:r>
            <a:r>
              <a:rPr lang="en-US" altLang="zh-CN" sz="2000" dirty="0"/>
              <a:t>+</a:t>
            </a:r>
            <a:r>
              <a:rPr sz="2000" dirty="0"/>
              <a:t>侧旋屈髋 </a:t>
            </a:r>
            <a:r>
              <a:rPr lang="en-US" altLang="zh-CN" sz="2000" dirty="0"/>
              <a:t>30s</a:t>
            </a:r>
            <a:endParaRPr sz="2000" dirty="0"/>
          </a:p>
          <a:p>
            <a:r>
              <a:rPr lang="en-US" altLang="zh-CN" sz="2000" dirty="0"/>
              <a:t>9</a:t>
            </a:r>
            <a:r>
              <a:rPr sz="2000" dirty="0"/>
              <a:t>、缓冲弓箭步 </a:t>
            </a:r>
            <a:r>
              <a:rPr lang="en-US" altLang="zh-CN" sz="2000" dirty="0"/>
              <a:t>30s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915" y="4075335"/>
            <a:ext cx="3011555" cy="2079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4061888"/>
            <a:ext cx="3027456" cy="2079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2915" y="1094066"/>
            <a:ext cx="3033412" cy="2092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1" y="1094066"/>
            <a:ext cx="3027456" cy="2105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D700B0-E37F-42C9-BEE1-A70CD35188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660" y="241099"/>
            <a:ext cx="876190" cy="91428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609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87308_5"/>
  <p:tag name="KSO_WM_TEMPLATE_SUBCATEGORY" val="19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5"/>
  <p:tag name="KSO_WM_SLIDE_SIZE" val="855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d_f"/>
  <p:tag name="KSO_WM_SLIDE_LAYOUT_CNT" val="1_1_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87308_5"/>
  <p:tag name="KSO_WM_TEMPLATE_SUBCATEGORY" val="19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5"/>
  <p:tag name="KSO_WM_SLIDE_SIZE" val="855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d_f"/>
  <p:tag name="KSO_WM_SLIDE_LAYOUT_CNT" val="1_1_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VALUE" val="1399*1466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187308_5*d*1"/>
  <p:tag name="KSO_WM_TEMPLATE_CATEGORY" val="custom"/>
  <p:tag name="KSO_WM_TEMPLATE_INDEX" val="20187308"/>
  <p:tag name="KSO_WM_UNIT_SUPPORT_UNIT_TYPE" val="[&quot;all&quot;]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NOCLEAR" val="0"/>
  <p:tag name="KSO_WM_UNIT_VALUE" val="19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20187308_5*f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文本具体内容，简明扼要的阐述您的观点。根据需要可酌情增减文字，以便观者准确的理解您传达的思想。&#10;单击此处添加文本具体内容，简明扼要的阐述您的观点。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NOCLEAR" val="0"/>
  <p:tag name="KSO_WM_UNIT_VALUE" val="35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187308_5*a*1"/>
  <p:tag name="KSO_WM_TEMPLATE_CATEGORY" val="custom"/>
  <p:tag name="KSO_WM_TEMPLATE_INDEX" val="20187308"/>
  <p:tag name="KSO_WM_UNIT_LAYERLEVEL" val="1"/>
  <p:tag name="KSO_WM_TAG_VERSION" val="1.0"/>
  <p:tag name="KSO_WM_BEAUTIFY_FLAG" val="#wm#"/>
  <p:tag name="KSO_WM_UNIT_PRESET_TEXT" val="单击此处添加标题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843,&quot;width&quot;:7346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757315828"/>
  <p:tag name="KSO_WM_UNIT_PLACING_PICTURE_USER_VIEWPORT" val="{&quot;height&quot;:4843,&quot;width&quot;:7346}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945,&quot;width&quot;:6881}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778898508"/>
  <p:tag name="KSO_WM_UNIT_PLACING_PICTURE_USER_VIEWPORT" val="{&quot;height&quot;:3838,&quot;width&quot;:6588}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278770284"/>
  <p:tag name="KSO_WM_UNIT_PLACING_PICTURE_USER_VIEWPORT" val="{&quot;height&quot;:3945,&quot;width&quot;:6881}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187308_5"/>
  <p:tag name="KSO_WM_TEMPLATE_SUBCATEGORY" val="19"/>
  <p:tag name="KSO_WM_TEMPLATE_MASTER_TYPE" val="0"/>
  <p:tag name="KSO_WM_TEMPLATE_COLOR_TYPE" val="0"/>
  <p:tag name="KSO_WM_SLIDE_TYPE" val="text"/>
  <p:tag name="KSO_WM_SLIDE_SUBTYPE" val="picTxt"/>
  <p:tag name="KSO_WM_SLIDE_ITEM_CNT" val="0"/>
  <p:tag name="KSO_WM_SLIDE_INDEX" val="5"/>
  <p:tag name="KSO_WM_SLIDE_SIZE" val="855*464"/>
  <p:tag name="KSO_WM_SLIDE_POSITION" val="52*34"/>
  <p:tag name="KSO_WM_TAG_VERSION" val="1.0"/>
  <p:tag name="KSO_WM_BEAUTIFY_FLAG" val="#wm#"/>
  <p:tag name="KSO_WM_TEMPLATE_CATEGORY" val="custom"/>
  <p:tag name="KSO_WM_TEMPLATE_INDEX" val="20187308"/>
  <p:tag name="KSO_WM_SLIDE_LAYOUT" val="a_d_f"/>
  <p:tag name="KSO_WM_SLIDE_LAYOUT_CNT" val="1_1_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476</Words>
  <Application>Microsoft Office PowerPoint</Application>
  <PresentationFormat>宽屏</PresentationFormat>
  <Paragraphs>63</Paragraphs>
  <Slides>8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4" baseType="lpstr">
      <vt:lpstr>华文隶书</vt:lpstr>
      <vt:lpstr>楷体</vt:lpstr>
      <vt:lpstr>微软雅黑</vt:lpstr>
      <vt:lpstr>Arial</vt:lpstr>
      <vt:lpstr>Calibri</vt:lpstr>
      <vt:lpstr>Office 主题​​</vt:lpstr>
      <vt:lpstr>PowerPoint 演示文稿</vt:lpstr>
      <vt:lpstr>训练计划</vt:lpstr>
      <vt:lpstr>星期一</vt:lpstr>
      <vt:lpstr>星期二</vt:lpstr>
      <vt:lpstr> 星期三</vt:lpstr>
      <vt:lpstr> 星期四</vt:lpstr>
      <vt:lpstr> 星期五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瑞青 谢</cp:lastModifiedBy>
  <cp:revision>47</cp:revision>
  <dcterms:created xsi:type="dcterms:W3CDTF">2019-06-19T02:08:00Z</dcterms:created>
  <dcterms:modified xsi:type="dcterms:W3CDTF">2020-03-05T11:18:31Z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